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9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5" r:id="rId150"/>
    <p:sldId id="476" r:id="rId151"/>
    <p:sldId id="477" r:id="rId152"/>
    <p:sldId id="474" r:id="rId153"/>
    <p:sldId id="478" r:id="rId154"/>
    <p:sldId id="479" r:id="rId155"/>
    <p:sldId id="480" r:id="rId156"/>
    <p:sldId id="473" r:id="rId157"/>
    <p:sldId id="481" r:id="rId158"/>
    <p:sldId id="296" r:id="rId159"/>
    <p:sldId id="483" r:id="rId160"/>
    <p:sldId id="484" r:id="rId161"/>
    <p:sldId id="491" r:id="rId162"/>
    <p:sldId id="492" r:id="rId163"/>
    <p:sldId id="494" r:id="rId164"/>
    <p:sldId id="485" r:id="rId165"/>
    <p:sldId id="497" r:id="rId166"/>
    <p:sldId id="486" r:id="rId167"/>
    <p:sldId id="487" r:id="rId168"/>
    <p:sldId id="488" r:id="rId169"/>
    <p:sldId id="489" r:id="rId170"/>
    <p:sldId id="490" r:id="rId171"/>
    <p:sldId id="496" r:id="rId172"/>
    <p:sldId id="498" r:id="rId173"/>
    <p:sldId id="500" r:id="rId174"/>
    <p:sldId id="502" r:id="rId175"/>
    <p:sldId id="503" r:id="rId176"/>
    <p:sldId id="499" r:id="rId177"/>
    <p:sldId id="495" r:id="rId1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93" autoAdjust="0"/>
  </p:normalViewPr>
  <p:slideViewPr>
    <p:cSldViewPr snapToGrid="0" snapToObjects="1">
      <p:cViewPr varScale="1">
        <p:scale>
          <a:sx n="94" d="100"/>
          <a:sy n="94" d="100"/>
        </p:scale>
        <p:origin x="-20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printerSettings" Target="printerSettings/printerSettings1.bin"/><Relationship Id="rId181" Type="http://schemas.openxmlformats.org/officeDocument/2006/relationships/presProps" Target="presProps.xml"/><Relationship Id="rId182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theme" Target="theme/theme1.xml"/><Relationship Id="rId184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4" Type="http://schemas.openxmlformats.org/officeDocument/2006/relationships/image" Target="../media/image374.emf"/><Relationship Id="rId5" Type="http://schemas.openxmlformats.org/officeDocument/2006/relationships/image" Target="../media/image375.emf"/><Relationship Id="rId6" Type="http://schemas.openxmlformats.org/officeDocument/2006/relationships/image" Target="../media/image376.emf"/><Relationship Id="rId7" Type="http://schemas.openxmlformats.org/officeDocument/2006/relationships/image" Target="../media/image3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emf"/><Relationship Id="rId3" Type="http://schemas.openxmlformats.org/officeDocument/2006/relationships/image" Target="../media/image37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emf"/><Relationship Id="rId4" Type="http://schemas.openxmlformats.org/officeDocument/2006/relationships/image" Target="../media/image382.emf"/><Relationship Id="rId5" Type="http://schemas.openxmlformats.org/officeDocument/2006/relationships/image" Target="../media/image383.emf"/><Relationship Id="rId6" Type="http://schemas.openxmlformats.org/officeDocument/2006/relationships/image" Target="../media/image3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emf"/><Relationship Id="rId4" Type="http://schemas.openxmlformats.org/officeDocument/2006/relationships/image" Target="../media/image387.emf"/><Relationship Id="rId5" Type="http://schemas.openxmlformats.org/officeDocument/2006/relationships/image" Target="../media/image388.emf"/><Relationship Id="rId6" Type="http://schemas.openxmlformats.org/officeDocument/2006/relationships/image" Target="../media/image3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emf"/><Relationship Id="rId4" Type="http://schemas.openxmlformats.org/officeDocument/2006/relationships/image" Target="../media/image3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.emf"/><Relationship Id="rId3" Type="http://schemas.openxmlformats.org/officeDocument/2006/relationships/image" Target="../media/image394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Relationship Id="rId3" Type="http://schemas.openxmlformats.org/officeDocument/2006/relationships/image" Target="../media/image396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397.emf"/><Relationship Id="rId7" Type="http://schemas.openxmlformats.org/officeDocument/2006/relationships/image" Target="../media/image398.emf"/><Relationship Id="rId8" Type="http://schemas.openxmlformats.org/officeDocument/2006/relationships/image" Target="../media/image3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emf"/><Relationship Id="rId4" Type="http://schemas.openxmlformats.org/officeDocument/2006/relationships/image" Target="../media/image402.emf"/><Relationship Id="rId5" Type="http://schemas.openxmlformats.org/officeDocument/2006/relationships/image" Target="../media/image4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emf"/><Relationship Id="rId4" Type="http://schemas.openxmlformats.org/officeDocument/2006/relationships/image" Target="../media/image406.emf"/><Relationship Id="rId5" Type="http://schemas.openxmlformats.org/officeDocument/2006/relationships/image" Target="../media/image4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emf"/><Relationship Id="rId4" Type="http://schemas.openxmlformats.org/officeDocument/2006/relationships/image" Target="../media/image410.emf"/><Relationship Id="rId5" Type="http://schemas.openxmlformats.org/officeDocument/2006/relationships/image" Target="../media/image411.emf"/><Relationship Id="rId6" Type="http://schemas.openxmlformats.org/officeDocument/2006/relationships/image" Target="../media/image412.emf"/><Relationship Id="rId7" Type="http://schemas.openxmlformats.org/officeDocument/2006/relationships/image" Target="../media/image413.emf"/><Relationship Id="rId8" Type="http://schemas.openxmlformats.org/officeDocument/2006/relationships/image" Target="../media/image414.emf"/><Relationship Id="rId9" Type="http://schemas.openxmlformats.org/officeDocument/2006/relationships/image" Target="../media/image4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8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emf"/><Relationship Id="rId4" Type="http://schemas.openxmlformats.org/officeDocument/2006/relationships/image" Target="../media/image418.emf"/><Relationship Id="rId5" Type="http://schemas.openxmlformats.org/officeDocument/2006/relationships/image" Target="../media/image419.emf"/><Relationship Id="rId6" Type="http://schemas.openxmlformats.org/officeDocument/2006/relationships/image" Target="../media/image420.emf"/><Relationship Id="rId7" Type="http://schemas.openxmlformats.org/officeDocument/2006/relationships/image" Target="../media/image421.emf"/><Relationship Id="rId8" Type="http://schemas.openxmlformats.org/officeDocument/2006/relationships/image" Target="../media/image422.emf"/><Relationship Id="rId9" Type="http://schemas.openxmlformats.org/officeDocument/2006/relationships/image" Target="../media/image4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emf"/><Relationship Id="rId4" Type="http://schemas.openxmlformats.org/officeDocument/2006/relationships/image" Target="../media/image4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    ce1 &lt;- </a:t>
            </a:r>
            <a:r>
              <a:rPr lang="en-US" sz="1300" dirty="0" err="1" smtClean="0">
                <a:solidFill>
                  <a:srgbClr val="FFFFFF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(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formulation</a:t>
            </a:r>
            <a:endParaRPr lang="en-US" sz="13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</a:t>
            </a:r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(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Feature function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formulation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6447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77" y="1565023"/>
            <a:ext cx="6773200" cy="63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-log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-log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</a:t>
            </a:r>
            <a:r>
              <a:rPr lang="en-US" sz="2000" dirty="0" smtClean="0">
                <a:latin typeface="Times New Roman"/>
                <a:cs typeface="Times New Roman"/>
              </a:rPr>
              <a:t>matrices (maybe column by column), </a:t>
            </a:r>
            <a:r>
              <a:rPr lang="en-US" sz="2000" dirty="0" smtClean="0">
                <a:latin typeface="Times New Roman"/>
                <a:cs typeface="Times New Roman"/>
              </a:rPr>
              <a:t>subtracting them and finally summing across the columns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the resulting </a:t>
            </a:r>
            <a:r>
              <a:rPr lang="en-US" sz="2000" dirty="0" smtClean="0">
                <a:latin typeface="Times New Roman"/>
                <a:cs typeface="Times New Roman"/>
              </a:rPr>
              <a:t>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negative log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87" y="6472101"/>
            <a:ext cx="1283135" cy="3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Let’s go back to the two parameter problem we could visualize: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</a:t>
            </a:r>
            <a:r>
              <a:rPr lang="en-US" sz="2000" dirty="0" smtClean="0">
                <a:latin typeface="Times New Roman"/>
                <a:cs typeface="Times New Roman"/>
              </a:rPr>
              <a:t>the gradient of sample pseudo-likelihood and plot it in </a:t>
            </a:r>
            <a:r>
              <a:rPr lang="en-US" sz="2000" dirty="0" smtClean="0">
                <a:latin typeface="Times New Roman"/>
                <a:cs typeface="Times New Roman"/>
              </a:rPr>
              <a:t>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</a:t>
            </a:r>
            <a:r>
              <a:rPr lang="en-US" sz="2000" dirty="0" smtClean="0">
                <a:latin typeface="Times New Roman"/>
                <a:cs typeface="Times New Roman"/>
              </a:rPr>
              <a:t>point </a:t>
            </a:r>
            <a:r>
              <a:rPr lang="en-US" sz="2000" dirty="0" smtClean="0">
                <a:latin typeface="Times New Roman"/>
                <a:cs typeface="Times New Roman"/>
              </a:rPr>
              <a:t>a better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approximate minimum of the pseudo-likelihood </a:t>
            </a:r>
            <a:r>
              <a:rPr lang="en-US" sz="2000" dirty="0" smtClean="0">
                <a:latin typeface="Times New Roman"/>
                <a:cs typeface="Times New Roman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</a:t>
            </a:r>
            <a:r>
              <a:rPr lang="en-US" sz="2000" dirty="0" smtClean="0">
                <a:latin typeface="Times New Roman"/>
                <a:cs typeface="Times New Roman"/>
              </a:rPr>
              <a:t>Compute </a:t>
            </a:r>
            <a:r>
              <a:rPr lang="en-US" sz="2000" dirty="0" smtClean="0">
                <a:latin typeface="Times New Roman"/>
                <a:cs typeface="Times New Roman"/>
              </a:rPr>
              <a:t>the potentials from the optimal parameter vector and compare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dirty="0" smtClean="0">
                <a:latin typeface="Times New Roman"/>
                <a:cs typeface="Times New Roman"/>
              </a:rPr>
              <a:t>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3" y="102939"/>
            <a:ext cx="8386323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below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21" y="805459"/>
            <a:ext cx="8386323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an empty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two node two parameter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work with: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2)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Set up a grid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theta1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Sample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pseudo-likelihood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likelihood and their gradients: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the negative log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negative log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26125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8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8936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count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for(j in 1:length(theta2))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theta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c(theta1[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Negative log pseudo likelihood and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npll.info$samp.grad.neglogpseudolik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Negative log likelihood and gradient: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update.crf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=T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must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be true to use the current theta. NOTE: par in fit will ne changing!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3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33964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Library to help plot vector fields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Make a 2D plot of the gradient for the negative log pseudo likelihood: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u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#-------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 for the negative log likelihood: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v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add = TRUE, by = 6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07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3668453"/>
            <a:ext cx="8265744" cy="31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77450"/>
            <a:ext cx="8045893" cy="318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3" y="81060"/>
            <a:ext cx="487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851" y="3480507"/>
            <a:ext cx="412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86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75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49" y="992492"/>
            <a:ext cx="8656552" cy="57554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Optimize theta: find minimum of </a:t>
            </a:r>
            <a:r>
              <a:rPr lang="en-US" sz="1600" dirty="0">
                <a:solidFill>
                  <a:srgbClr val="0C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gradient &lt;- function(par,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c(0,0) 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Reset theta to start at 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neglogpseudolik2,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= fit,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f0,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6014525"/>
            <a:ext cx="284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6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355" y="141380"/>
            <a:ext cx="8656552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a new CRF object to do the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negative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log likelihood minimization: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(fit2, 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fit2$node.par[1,1,]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fit2$edge.par[[1]][1,1,1]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fit2$edge.par[[1]][2,2,1]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fit2$par.stat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instances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&lt;- c(0,0)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par          = fit2$par,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= fit2,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fit2$gradient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fit2$nll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4" y="4816391"/>
            <a:ext cx="360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465" y="22943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</a:t>
            </a:r>
            <a:r>
              <a:rPr lang="en-US" sz="2800" dirty="0" smtClean="0">
                <a:latin typeface="Times New Roman"/>
                <a:cs typeface="Times New Roman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506" y="557145"/>
            <a:ext cx="8656552" cy="483209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the true model with the actual theta: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2)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c(1.098612, -0.7096765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Re-scale potentials to ensure they are in "standard form":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fit2$par,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fit2$node.pot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02" y="1073709"/>
            <a:ext cx="2130970" cy="5666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490585"/>
            <a:ext cx="404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 these simple models, the parameter estimates both came out pretty close to each other, and pretty close to the true values.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09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807" y="2406765"/>
            <a:ext cx="195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Tibshirani</a:t>
            </a:r>
            <a:r>
              <a:rPr lang="en-US" dirty="0" smtClean="0"/>
              <a:t>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8603874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Let’s assemble the parameters into a symmetric matrix (cf. </a:t>
            </a:r>
            <a:r>
              <a:rPr lang="en-US" sz="2200" dirty="0" err="1" smtClean="0">
                <a:latin typeface="Times New Roman"/>
                <a:cs typeface="Times New Roman"/>
              </a:rPr>
              <a:t>Hoefling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Tibshirani</a:t>
            </a:r>
            <a:r>
              <a:rPr lang="en-US" sz="2200" dirty="0" smtClean="0">
                <a:latin typeface="Times New Roman"/>
                <a:cs typeface="Times New Roman"/>
              </a:rPr>
              <a:t>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38" y="1306318"/>
            <a:ext cx="3632200" cy="1651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887029"/>
            <a:ext cx="768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6760" y="284690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Remembering that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=1|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/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=1) +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2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=2|</a:t>
            </a:r>
            <a:r>
              <a:rPr lang="en-US" sz="2200" b="1" dirty="0">
                <a:latin typeface="Times New Roman"/>
                <a:cs typeface="Times New Roman"/>
              </a:rPr>
              <a:t>X</a:t>
            </a:r>
            <a:r>
              <a:rPr lang="en-US" sz="2200" dirty="0">
                <a:latin typeface="Times New Roman"/>
                <a:cs typeface="Times New Roman"/>
              </a:rPr>
              <a:t>/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=2) = 1, consider: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52" y="1180055"/>
            <a:ext cx="3917026" cy="63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42" y="1325124"/>
            <a:ext cx="2193648" cy="266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5" y="2911365"/>
            <a:ext cx="8955580" cy="779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12" y="4089064"/>
            <a:ext cx="5981067" cy="3269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06050" y="2157563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Taking logs: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4795092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Also: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407" y="5407203"/>
            <a:ext cx="6289712" cy="111967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997733" y="3986934"/>
            <a:ext cx="738248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i.e.: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998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19705" y="2050587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this notation we can denote the conditional node energy as: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9705" y="193506"/>
            <a:ext cx="8603874" cy="169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Recall</a:t>
            </a:r>
            <a:r>
              <a:rPr lang="en-US" sz="2200" dirty="0" smtClean="0">
                <a:latin typeface="Times New Roman"/>
                <a:cs typeface="Times New Roman"/>
              </a:rPr>
              <a:t>:               , among other things, is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>
                <a:latin typeface="Times New Roman"/>
                <a:cs typeface="Times New Roman"/>
              </a:rPr>
              <a:t>number of times </a:t>
            </a:r>
            <a:r>
              <a:rPr lang="en-US" sz="2400" i="1" dirty="0" err="1">
                <a:latin typeface="Symbol" charset="2"/>
                <a:cs typeface="Symbol" charset="2"/>
              </a:rPr>
              <a:t>q</a:t>
            </a:r>
            <a:r>
              <a:rPr lang="en-US" sz="2400" i="1" baseline="-25000" dirty="0" err="1">
                <a:latin typeface="Times New Roman"/>
                <a:cs typeface="Times New Roman"/>
              </a:rPr>
              <a:t>k</a:t>
            </a:r>
            <a:r>
              <a:rPr lang="en-US" sz="2400" dirty="0">
                <a:latin typeface="Times New Roman"/>
                <a:cs typeface="Times New Roman"/>
              </a:rPr>
              <a:t> appears in the expression for </a:t>
            </a:r>
            <a:r>
              <a:rPr lang="en-US" sz="2400" i="1" dirty="0">
                <a:latin typeface="Times New Roman"/>
                <a:cs typeface="Times New Roman"/>
              </a:rPr>
              <a:t>E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i="1" dirty="0" err="1">
                <a:latin typeface="Times New Roman"/>
                <a:cs typeface="Times New Roman"/>
              </a:rPr>
              <a:t>X</a:t>
            </a:r>
            <a:r>
              <a:rPr lang="en-US" sz="2400" i="1" baseline="-25000" dirty="0" err="1">
                <a:latin typeface="Times New Roman"/>
                <a:cs typeface="Times New Roman"/>
              </a:rPr>
              <a:t>i</a:t>
            </a:r>
            <a:r>
              <a:rPr lang="en-US" sz="2400" dirty="0" err="1">
                <a:latin typeface="Times New Roman"/>
                <a:cs typeface="Times New Roman"/>
              </a:rPr>
              <a:t>|</a:t>
            </a:r>
            <a:r>
              <a:rPr lang="en-US" sz="2400" b="1" dirty="0" err="1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i="1" dirty="0">
                <a:latin typeface="Times New Roman"/>
                <a:cs typeface="Times New Roman"/>
              </a:rPr>
              <a:t>X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).</a:t>
            </a:r>
          </a:p>
          <a:p>
            <a:pPr lvl="1">
              <a:buFont typeface="Courier New"/>
              <a:buChar char="o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smtClean="0">
                <a:latin typeface="Times New Roman"/>
                <a:cs typeface="Times New Roman"/>
              </a:rPr>
              <a:t>               </a:t>
            </a:r>
            <a:r>
              <a:rPr lang="en-US" sz="1800" dirty="0" smtClean="0">
                <a:latin typeface="Times New Roman"/>
                <a:cs typeface="Times New Roman"/>
              </a:rPr>
              <a:t>is the vector of all </a:t>
            </a:r>
            <a:r>
              <a:rPr lang="en-US" sz="1800" i="1" dirty="0" smtClean="0">
                <a:latin typeface="Times New Roman"/>
                <a:cs typeface="Times New Roman"/>
              </a:rPr>
              <a:t>p</a:t>
            </a:r>
          </a:p>
          <a:p>
            <a:pPr lvl="1">
              <a:buFont typeface="Courier New"/>
              <a:buChar char="o"/>
            </a:pPr>
            <a:r>
              <a:rPr lang="en-US" sz="1800" b="1" dirty="0" smtClean="0">
                <a:latin typeface="Times New Roman"/>
                <a:cs typeface="Times New Roman"/>
              </a:rPr>
              <a:t>Note</a:t>
            </a:r>
            <a:r>
              <a:rPr lang="en-US" sz="1800" dirty="0" smtClean="0">
                <a:latin typeface="Times New Roman"/>
                <a:cs typeface="Times New Roman"/>
              </a:rPr>
              <a:t>                  is the same length as the vector of parameters,  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02" y="326562"/>
            <a:ext cx="985517" cy="295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65" y="1059500"/>
            <a:ext cx="828896" cy="255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89" y="1067262"/>
            <a:ext cx="924557" cy="277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70" y="1389415"/>
            <a:ext cx="828896" cy="2555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10" y="1396669"/>
            <a:ext cx="141066" cy="19303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19705" y="3595751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we can denote the difference of conditional node energies as: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9" y="4538364"/>
            <a:ext cx="4719549" cy="14013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421" y="2778585"/>
            <a:ext cx="3500909" cy="4114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97703" y="6282137"/>
            <a:ext cx="199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Delta-alpha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2" name="Right Brace 21"/>
          <p:cNvSpPr/>
          <p:nvPr/>
        </p:nvSpPr>
        <p:spPr>
          <a:xfrm rot="5400000">
            <a:off x="3522450" y="5687698"/>
            <a:ext cx="390811" cy="7970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3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19705" y="40058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Each of the </a:t>
            </a:r>
            <a:r>
              <a:rPr lang="en-US" sz="2400" dirty="0" smtClean="0">
                <a:latin typeface="Symbol" charset="2"/>
                <a:cs typeface="Symbol" charset="2"/>
              </a:rPr>
              <a:t>D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 are </a:t>
            </a:r>
            <a:r>
              <a:rPr lang="en-US" sz="2400" b="1" dirty="0" err="1" smtClean="0">
                <a:latin typeface="Times New Roman"/>
                <a:cs typeface="Times New Roman"/>
              </a:rPr>
              <a:t>logits</a:t>
            </a:r>
            <a:r>
              <a:rPr lang="en-US" sz="2400" dirty="0" smtClean="0">
                <a:latin typeface="Times New Roman"/>
                <a:cs typeface="Times New Roman"/>
              </a:rPr>
              <a:t> (log odds) of the conditional node probabilities.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3010" y="1071857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node for each sample configuration contributes one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>
                <a:latin typeface="Times New Roman"/>
                <a:cs typeface="Times New Roman"/>
              </a:rPr>
              <a:t>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83" y="1886529"/>
            <a:ext cx="1611156" cy="451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2677" y="2758216"/>
            <a:ext cx="885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node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3029" y="2764542"/>
            <a:ext cx="2616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</a:t>
            </a:r>
            <a:r>
              <a:rPr lang="en-US" sz="2000" dirty="0" smtClean="0">
                <a:latin typeface="Times New Roman"/>
                <a:cs typeface="Times New Roman"/>
              </a:rPr>
              <a:t>ample configuration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551714" y="2351796"/>
            <a:ext cx="218480" cy="49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665642" y="2351796"/>
            <a:ext cx="442965" cy="48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3010" y="334071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 smtClean="0">
                <a:latin typeface="Times New Roman"/>
                <a:cs typeface="Times New Roman"/>
              </a:rPr>
              <a:t> can be collected into matrix-vector form: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06" y="4023167"/>
            <a:ext cx="3809534" cy="507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6057" y="4043940"/>
            <a:ext cx="198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ith elements:</a:t>
            </a:r>
            <a:endParaRPr lang="en-US" sz="2400" dirty="0"/>
          </a:p>
        </p:txBody>
      </p:sp>
      <p:sp>
        <p:nvSpPr>
          <p:cNvPr id="19" name="Left Brace 18"/>
          <p:cNvSpPr/>
          <p:nvPr/>
        </p:nvSpPr>
        <p:spPr>
          <a:xfrm rot="16200000">
            <a:off x="942247" y="4352988"/>
            <a:ext cx="518905" cy="791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2104004" y="4482963"/>
            <a:ext cx="518905" cy="4937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227" y="5019418"/>
            <a:ext cx="2847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dirty="0" err="1" smtClean="0">
                <a:latin typeface="Times New Roman"/>
                <a:cs typeface="Times New Roman"/>
              </a:rPr>
              <a:t>logits</a:t>
            </a:r>
            <a:r>
              <a:rPr lang="en-US" dirty="0" smtClean="0">
                <a:latin typeface="Times New Roman"/>
                <a:cs typeface="Times New Roman"/>
              </a:rPr>
              <a:t>, of length </a:t>
            </a:r>
            <a:r>
              <a:rPr lang="en-US" i="1" dirty="0" smtClean="0">
                <a:latin typeface="Times New Roman"/>
                <a:cs typeface="Times New Roman"/>
              </a:rPr>
              <a:t>M </a:t>
            </a:r>
            <a:r>
              <a:rPr lang="en-US" dirty="0" smtClean="0">
                <a:latin typeface="Times New Roman"/>
                <a:cs typeface="Times New Roman"/>
              </a:rPr>
              <a:t>(# nodes)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</a:t>
            </a:r>
            <a:endParaRPr lang="en-US" dirty="0"/>
          </a:p>
        </p:txBody>
      </p:sp>
      <p:cxnSp>
        <p:nvCxnSpPr>
          <p:cNvPr id="23" name="Straight Connector 22"/>
          <p:cNvCxnSpPr>
            <a:stCxn id="20" idx="1"/>
          </p:cNvCxnSpPr>
          <p:nvPr/>
        </p:nvCxnSpPr>
        <p:spPr>
          <a:xfrm>
            <a:off x="2363457" y="4989282"/>
            <a:ext cx="781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55797" y="5665749"/>
            <a:ext cx="3847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N </a:t>
            </a:r>
            <a:r>
              <a:rPr lang="en-US" dirty="0" smtClean="0">
                <a:latin typeface="Times New Roman"/>
                <a:cs typeface="Times New Roman"/>
              </a:rPr>
              <a:t>(# samples)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 matrix of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>
                <a:latin typeface="Times New Roman"/>
                <a:cs typeface="Times New Roman"/>
              </a:rPr>
              <a:t> differences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145383" y="4989282"/>
            <a:ext cx="0" cy="676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844973" y="4457321"/>
            <a:ext cx="569628" cy="39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387291" y="4671602"/>
            <a:ext cx="2847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parameters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5" y="4114421"/>
            <a:ext cx="200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97" y="1517361"/>
            <a:ext cx="5612371" cy="363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9" y="728038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Assume: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9705" y="3964422"/>
            <a:ext cx="8603874" cy="1934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Thus from this point of view, the determination of parameters can be seen as a multilevel logistic regression where the state of each node is regressed on the the states of the remaining nodes, across all sample configurations.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4385"/>
            <a:ext cx="9144000" cy="483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943" y="2068383"/>
            <a:ext cx="80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hen: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724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94865"/>
              </p:ext>
            </p:extLst>
          </p:nvPr>
        </p:nvGraphicFramePr>
        <p:xfrm>
          <a:off x="1483561" y="1485778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74325" y="55078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Consider the complete configuration space for the triangle model: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325" y="492242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Let’s symbolically compute the matrices:               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15" y="5054098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52" y="5054098"/>
            <a:ext cx="1097326" cy="3160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80999" y="5574764"/>
            <a:ext cx="6592153" cy="1088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result will allow us to see concretely, the logistic regression equations for all possible configurations that could be sampled. </a:t>
            </a:r>
          </a:p>
        </p:txBody>
      </p:sp>
    </p:spTree>
    <p:extLst>
      <p:ext uri="{BB962C8B-B14F-4D97-AF65-F5344CB8AC3E}">
        <p14:creationId xmlns:p14="http://schemas.microsoft.com/office/powerpoint/2010/main" val="410814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Chooseing</a:t>
            </a:r>
            <a:r>
              <a:rPr lang="en-US" sz="2200" dirty="0" smtClean="0">
                <a:latin typeface="Times New Roman"/>
                <a:cs typeface="Times New Roman"/>
              </a:rPr>
              <a:t> parameterization the triangle model: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28" y="2759509"/>
            <a:ext cx="1850057" cy="570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11" y="4704338"/>
            <a:ext cx="1845205" cy="569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067" y="2832642"/>
            <a:ext cx="1858631" cy="5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5" y="560963"/>
            <a:ext cx="8788959" cy="663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5" y="2224801"/>
            <a:ext cx="8788959" cy="629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25" y="3835930"/>
            <a:ext cx="8788959" cy="629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5" y="5542965"/>
            <a:ext cx="8788959" cy="6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028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" y="504436"/>
            <a:ext cx="8966485" cy="642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" y="2142984"/>
            <a:ext cx="8966485" cy="642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" y="3767867"/>
            <a:ext cx="8966485" cy="642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5" y="5365458"/>
            <a:ext cx="8966485" cy="6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03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8" y="494513"/>
            <a:ext cx="7963623" cy="4977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" y="1300132"/>
            <a:ext cx="7963623" cy="497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8" y="2092096"/>
            <a:ext cx="7963623" cy="497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8" y="2871442"/>
            <a:ext cx="7963623" cy="4977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98" y="3566792"/>
            <a:ext cx="7963623" cy="4977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98" y="4290507"/>
            <a:ext cx="7963623" cy="4977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598" y="5055134"/>
            <a:ext cx="7963623" cy="4977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98" y="5874406"/>
            <a:ext cx="7963623" cy="4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6" y="473310"/>
            <a:ext cx="7949972" cy="4968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6" y="1265273"/>
            <a:ext cx="7949972" cy="4968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86" y="2043584"/>
            <a:ext cx="7949972" cy="4968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86" y="2795621"/>
            <a:ext cx="7949972" cy="4968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41" y="3545591"/>
            <a:ext cx="7949972" cy="4968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286" y="4254596"/>
            <a:ext cx="7949972" cy="4968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41" y="5061240"/>
            <a:ext cx="7949972" cy="496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41" y="5880510"/>
            <a:ext cx="7949972" cy="4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19705" y="226711"/>
            <a:ext cx="8603874" cy="565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Collecting the </a:t>
            </a:r>
            <a:r>
              <a:rPr lang="en-US" sz="2400" dirty="0" err="1" smtClean="0">
                <a:latin typeface="Times New Roman"/>
                <a:cs typeface="Times New Roman"/>
              </a:rPr>
              <a:t>logit</a:t>
            </a:r>
            <a:r>
              <a:rPr lang="en-US" sz="2400" dirty="0" smtClean="0">
                <a:latin typeface="Times New Roman"/>
                <a:cs typeface="Times New Roman"/>
              </a:rPr>
              <a:t> calculations into matrix-vector form: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9" y="892778"/>
            <a:ext cx="41656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7" y="1539336"/>
            <a:ext cx="5448505" cy="384123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5895550"/>
            <a:ext cx="8603874" cy="795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This is the set of all possible equations that would be involved in a logistic regression to determine the parameter vector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868" y="6336183"/>
            <a:ext cx="159000" cy="2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95529" y="880979"/>
            <a:ext cx="7800150" cy="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see how we could do a logistic regression to determine the parameter vector: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3719" y="1984325"/>
            <a:ext cx="7800150" cy="373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Set up this triangle model with a known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Sample the model and collect 25 sample configurations.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sampled configurations, determine the delta-alpha matrix 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Use               in a logistic regression on the individual sampled node states to estimate a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</a:t>
            </a:r>
            <a:r>
              <a:rPr lang="en-US" sz="2200" dirty="0">
                <a:latin typeface="Times New Roman"/>
                <a:cs typeface="Times New Roman"/>
              </a:rPr>
              <a:t>estimated parameter </a:t>
            </a:r>
            <a:r>
              <a:rPr lang="en-US" sz="2200" dirty="0" smtClean="0">
                <a:latin typeface="Times New Roman"/>
                <a:cs typeface="Times New Roman"/>
              </a:rPr>
              <a:t>vector determine the configuration probabilities, node belief and edge beliefs. Compare to their true values determined from the known parameter vector.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78" y="3210753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93" y="3622353"/>
            <a:ext cx="904196" cy="3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39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308249"/>
            <a:ext cx="8394245" cy="649408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Triangle model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~1:2+1:3+2:3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model and pick a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runif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(6,-1.5,1.1)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theta: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0.07629757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0.93786913 -0.81268462 -0.51175581  0.59945681  1.04299689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out.pot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040" y="-40965"/>
            <a:ext cx="35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38600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749393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an empty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do the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logistic fit 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Compute the delta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-alpha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matrix given the sampled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configs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Delta.alpha.info$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040" y="400179"/>
            <a:ext cx="57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b</a:t>
            </a:r>
            <a:r>
              <a:rPr lang="en-US" dirty="0" smtClean="0">
                <a:latin typeface="Times New Roman"/>
                <a:cs typeface="Times New Roman"/>
              </a:rPr>
              <a:t>, c.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29" y="1205798"/>
            <a:ext cx="3973202" cy="30196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00960" y="1721304"/>
            <a:ext cx="174752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748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132" y="588977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25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Stack the node responses into one long binary vector: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 &lt;-c(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[which(y==2)] &lt;- 0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Fit the binary node response vector to the coefficients of the conditional energy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differences (i.e. the Delta-alpha matrix). To do the fit, just use a quick and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dirty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logistic </a:t>
            </a:r>
            <a:r>
              <a:rPr lang="en-US" sz="1300" dirty="0" err="1" smtClean="0">
                <a:solidFill>
                  <a:srgbClr val="FF0000"/>
                </a:solidFill>
                <a:latin typeface="Courier"/>
                <a:cs typeface="Courier"/>
              </a:rPr>
              <a:t>glm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with MLE: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Ma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glm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(y ~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 +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[,4]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[,6] - 1,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family=binomial(link="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logit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"))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summary(Ma)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Just for laughs, compare the fit and true values of the parameters: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Dump the estimated parameters into the empty model and compute various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probabilities: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out.pot2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Node and edge beliefs: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512" y="23976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d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65911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764" y="241409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Node and edge beliefs: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psl.bel$node.bel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Configuration probabilities: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gR.dist.info.knm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pot.info.knm$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gR.dist.info.knm$state.probs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[,c(2,3,1)],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144" y="-94437"/>
            <a:ext cx="3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32" y="4025900"/>
            <a:ext cx="2794000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9263" y="4892842"/>
            <a:ext cx="330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 too bad for only 25 samples: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3127" y="6388463"/>
            <a:ext cx="251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Configuration </a:t>
            </a:r>
            <a:r>
              <a:rPr lang="en-US" dirty="0" err="1" smtClean="0">
                <a:latin typeface="Times New Roman"/>
                <a:cs typeface="Times New Roman"/>
              </a:rPr>
              <a:t>probs</a:t>
            </a:r>
            <a:r>
              <a:rPr lang="en-US" dirty="0" smtClean="0">
                <a:latin typeface="Times New Roman"/>
                <a:cs typeface="Times New Roman"/>
              </a:rPr>
              <a:t> (%)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9698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932" y="1119673"/>
            <a:ext cx="542119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Bigger graph regression</a:t>
            </a:r>
          </a:p>
          <a:p>
            <a:r>
              <a:rPr lang="en-US" dirty="0" smtClean="0"/>
              <a:t>Lasso regression??</a:t>
            </a:r>
          </a:p>
          <a:p>
            <a:r>
              <a:rPr lang="en-US" dirty="0" smtClean="0"/>
              <a:t>Bayes logistic regression</a:t>
            </a:r>
          </a:p>
          <a:p>
            <a:r>
              <a:rPr lang="en-US" dirty="0" smtClean="0"/>
              <a:t>Conditional fields??</a:t>
            </a:r>
          </a:p>
          <a:p>
            <a:r>
              <a:rPr lang="en-US" dirty="0"/>
              <a:t>	</a:t>
            </a:r>
            <a:r>
              <a:rPr lang="en-US" dirty="0" err="1" smtClean="0"/>
              <a:t>Koller</a:t>
            </a:r>
            <a:r>
              <a:rPr lang="en-US" dirty="0" smtClean="0"/>
              <a:t>?? Fit with all </a:t>
            </a:r>
            <a:r>
              <a:rPr lang="en-US" dirty="0" err="1" smtClean="0"/>
              <a:t>y~X</a:t>
            </a:r>
            <a:r>
              <a:rPr lang="en-US" dirty="0" smtClean="0"/>
              <a:t> (all Xi) where y=1 if “yes ID” 	and y = 0 if “not ID”???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11" y="3242519"/>
            <a:ext cx="3360959" cy="8387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0935" y="3404513"/>
            <a:ext cx="39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0507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323" y="1309616"/>
            <a:ext cx="371477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Specify related cells in a spread sheet</a:t>
            </a:r>
          </a:p>
          <a:p>
            <a:r>
              <a:rPr lang="en-US" dirty="0" smtClean="0"/>
              <a:t>	Make graph</a:t>
            </a:r>
          </a:p>
          <a:p>
            <a:r>
              <a:rPr lang="en-US" dirty="0" smtClean="0"/>
              <a:t>	Parameterize</a:t>
            </a:r>
          </a:p>
          <a:p>
            <a:r>
              <a:rPr lang="en-US" dirty="0"/>
              <a:t>	</a:t>
            </a:r>
            <a:r>
              <a:rPr lang="en-US" dirty="0" smtClean="0"/>
              <a:t>Simulate</a:t>
            </a:r>
          </a:p>
          <a:p>
            <a:r>
              <a:rPr lang="en-US" dirty="0"/>
              <a:t>	</a:t>
            </a:r>
            <a:r>
              <a:rPr lang="en-US" dirty="0" smtClean="0"/>
              <a:t>	Random theta</a:t>
            </a:r>
          </a:p>
          <a:p>
            <a:r>
              <a:rPr lang="en-US" dirty="0"/>
              <a:t>	</a:t>
            </a:r>
            <a:r>
              <a:rPr lang="en-US" dirty="0" smtClean="0"/>
              <a:t>	Specified theta</a:t>
            </a:r>
          </a:p>
          <a:p>
            <a:r>
              <a:rPr lang="en-US" dirty="0"/>
              <a:t>	</a:t>
            </a:r>
            <a:r>
              <a:rPr lang="en-US" dirty="0" smtClean="0"/>
              <a:t>Fit if not simulate</a:t>
            </a:r>
          </a:p>
          <a:p>
            <a:r>
              <a:rPr lang="en-US" dirty="0"/>
              <a:t>	</a:t>
            </a:r>
            <a:r>
              <a:rPr lang="en-US" dirty="0" smtClean="0"/>
              <a:t>Compute </a:t>
            </a:r>
            <a:r>
              <a:rPr lang="en-US" dirty="0" err="1" smtClean="0"/>
              <a:t>probs</a:t>
            </a:r>
            <a:r>
              <a:rPr lang="en-US" dirty="0" smtClean="0"/>
              <a:t> of all </a:t>
            </a:r>
            <a:r>
              <a:rPr lang="en-US" dirty="0" err="1" smtClean="0"/>
              <a:t>configs</a:t>
            </a:r>
            <a:endParaRPr lang="en-US" dirty="0"/>
          </a:p>
          <a:p>
            <a:r>
              <a:rPr lang="en-US" dirty="0" smtClean="0"/>
              <a:t>	Display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err="1" smtClean="0"/>
              <a:t>probs</a:t>
            </a:r>
            <a:r>
              <a:rPr lang="en-US" dirty="0" smtClean="0"/>
              <a:t> some how…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0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681" y="5979825"/>
            <a:ext cx="21940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Times New Roman"/>
                <a:cs typeface="Times New Roman"/>
              </a:rPr>
              <a:t>Log pseudo</a:t>
            </a:r>
            <a:r>
              <a:rPr lang="en-US" sz="1500" b="1" dirty="0">
                <a:latin typeface="Times New Roman"/>
                <a:cs typeface="Times New Roman"/>
              </a:rPr>
              <a:t>-</a:t>
            </a:r>
            <a:r>
              <a:rPr lang="en-US" sz="1500" b="1" dirty="0" smtClean="0">
                <a:latin typeface="Times New Roman"/>
                <a:cs typeface="Times New Roman"/>
              </a:rPr>
              <a:t>likelihood </a:t>
            </a:r>
            <a:r>
              <a:rPr lang="en-US" sz="1500" dirty="0" smtClean="0">
                <a:latin typeface="Times New Roman"/>
                <a:cs typeface="Times New Roman"/>
              </a:rPr>
              <a:t>for a configuration: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 do these computations.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sample,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349449"/>
            <a:ext cx="7800150" cy="81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calculations (with much less effort):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171673</TotalTime>
  <Words>18844</Words>
  <Application>Microsoft Macintosh PowerPoint</Application>
  <PresentationFormat>On-screen Show (4:3)</PresentationFormat>
  <Paragraphs>2200</Paragraphs>
  <Slides>177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78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627</cp:revision>
  <cp:lastPrinted>2018-10-16T14:20:00Z</cp:lastPrinted>
  <dcterms:created xsi:type="dcterms:W3CDTF">2018-06-02T00:44:21Z</dcterms:created>
  <dcterms:modified xsi:type="dcterms:W3CDTF">2018-11-17T16:50:38Z</dcterms:modified>
</cp:coreProperties>
</file>